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INE Seed Sans KR Thin"/>
      <p:regular r:id="rId16"/>
    </p:embeddedFont>
    <p:embeddedFont>
      <p:font typeface="LINE Seed Sans KR Regular"/>
      <p:regular r:id="rId17"/>
    </p:embeddedFont>
    <p:embeddedFont>
      <p:font typeface="LINE Seed Sans KR Bold"/>
      <p:bold r:id="rId18"/>
    </p:embeddedFont>
    <p:embeddedFont>
      <p:font typeface="Pretendard Medium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2" Target="../media/image5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Relationship Id="rId6" Target="../media/image44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5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4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5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2" Target="../media/image38.png" Type="http://schemas.openxmlformats.org/officeDocument/2006/relationships/image"/><Relationship Id="rId3" Target="../media/image5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D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0">
            <a:off x="16421100" y="7366000"/>
            <a:ext cx="1854200" cy="185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14554200" y="7366000"/>
            <a:ext cx="1854200" cy="185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433800" y="9220200"/>
            <a:ext cx="1854200" cy="185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579600" y="9220200"/>
            <a:ext cx="1854200" cy="185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0985500" y="7416800"/>
            <a:ext cx="3644900" cy="3644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7975600" y="7416800"/>
            <a:ext cx="3670300" cy="3670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39800" y="2159000"/>
            <a:ext cx="14249400" cy="495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ko-KR" sz="9700" b="false" i="false" u="none" strike="noStrike" spc="-300">
                <a:solidFill>
                  <a:srgbClr val="FFFFFF"/>
                </a:solidFill>
                <a:ea typeface="LINE Seed Sans KR Thin"/>
              </a:rPr>
              <a:t>표</a:t>
            </a:r>
            <a:r>
              <a:rPr lang="en-US" sz="9700" b="false" i="false" u="none" strike="noStrike" spc="-300">
                <a:solidFill>
                  <a:srgbClr val="FFFFFF"/>
                </a:solidFill>
                <a:latin typeface="LINE Seed Sans KR Thin"/>
              </a:rPr>
              <a:t> </a:t>
            </a:r>
            <a:r>
              <a:rPr lang="ko-KR" sz="9700" b="false" i="false" u="none" strike="noStrike" spc="-300">
                <a:solidFill>
                  <a:srgbClr val="FFFFFF"/>
                </a:solidFill>
                <a:ea typeface="LINE Seed Sans KR Thin"/>
              </a:rPr>
              <a:t>형식</a:t>
            </a:r>
            <a:r>
              <a:rPr lang="en-US" sz="9700" b="false" i="false" u="none" strike="noStrike" spc="-300">
                <a:solidFill>
                  <a:srgbClr val="FFFFFF"/>
                </a:solidFill>
                <a:latin typeface="LINE Seed Sans KR Thin"/>
              </a:rPr>
              <a:t> </a:t>
            </a:r>
            <a:r>
              <a:rPr lang="ko-KR" sz="9700" b="false" i="false" u="none" strike="noStrike" spc="-300">
                <a:solidFill>
                  <a:srgbClr val="FFFFFF"/>
                </a:solidFill>
                <a:ea typeface="LINE Seed Sans KR Thin"/>
              </a:rPr>
              <a:t>데이터에</a:t>
            </a:r>
            <a:r>
              <a:rPr lang="en-US" sz="9700" b="false" i="false" u="none" strike="noStrike" spc="-300">
                <a:solidFill>
                  <a:srgbClr val="FFFFFF"/>
                </a:solidFill>
                <a:latin typeface="LINE Seed Sans KR Thin"/>
              </a:rPr>
              <a:t> </a:t>
            </a:r>
            <a:r>
              <a:rPr lang="ko-KR" sz="9700" b="false" i="false" u="none" strike="noStrike" spc="-300">
                <a:solidFill>
                  <a:srgbClr val="FFFFFF"/>
                </a:solidFill>
                <a:ea typeface="LINE Seed Sans KR Thin"/>
              </a:rPr>
              <a:t>대한</a:t>
            </a:r>
            <a:r>
              <a:rPr lang="en-US" sz="9700" b="false" i="false" u="none" strike="noStrike" spc="-300">
                <a:solidFill>
                  <a:srgbClr val="FFFFFF"/>
                </a:solidFill>
                <a:latin typeface="LINE Seed Sans KR Thin"/>
              </a:rPr>
              <a:t> </a:t>
            </a:r>
          </a:p>
          <a:p>
            <a:pPr algn="l" lvl="0">
              <a:lnSpc>
                <a:spcPct val="108729"/>
              </a:lnSpc>
            </a:pPr>
            <a:r>
              <a:rPr lang="ko-KR" sz="9700" b="false" i="false" u="none" strike="noStrike" spc="-300">
                <a:solidFill>
                  <a:srgbClr val="FFFFFF"/>
                </a:solidFill>
                <a:ea typeface="LINE Seed Sans KR Thin"/>
              </a:rPr>
              <a:t>딥러닝을</a:t>
            </a:r>
            <a:r>
              <a:rPr lang="en-US" sz="9700" b="false" i="false" u="none" strike="noStrike" spc="-300">
                <a:solidFill>
                  <a:srgbClr val="FFFFFF"/>
                </a:solidFill>
                <a:latin typeface="LINE Seed Sans KR Thin"/>
              </a:rPr>
              <a:t> </a:t>
            </a:r>
            <a:r>
              <a:rPr lang="ko-KR" sz="9700" b="false" i="false" u="none" strike="noStrike" spc="-300">
                <a:solidFill>
                  <a:srgbClr val="FFFFFF"/>
                </a:solidFill>
                <a:ea typeface="LINE Seed Sans KR Thin"/>
              </a:rPr>
              <a:t>활용한</a:t>
            </a:r>
            <a:r>
              <a:rPr lang="en-US" sz="9700" b="false" i="false" u="none" strike="noStrike" spc="-300">
                <a:solidFill>
                  <a:srgbClr val="FFFFFF"/>
                </a:solidFill>
                <a:latin typeface="LINE Seed Sans KR Thin"/>
              </a:rPr>
              <a:t> </a:t>
            </a:r>
            <a:r>
              <a:rPr lang="ko-KR" sz="9700" b="false" i="false" u="none" strike="noStrike" spc="-300">
                <a:solidFill>
                  <a:srgbClr val="FFFFFF"/>
                </a:solidFill>
                <a:ea typeface="LINE Seed Sans KR Thin"/>
              </a:rPr>
              <a:t>암</a:t>
            </a:r>
            <a:r>
              <a:rPr lang="en-US" sz="9700" b="false" i="false" u="none" strike="noStrike" spc="-300">
                <a:solidFill>
                  <a:srgbClr val="FFFFFF"/>
                </a:solidFill>
                <a:latin typeface="LINE Seed Sans KR Thin"/>
              </a:rPr>
              <a:t> </a:t>
            </a:r>
            <a:r>
              <a:rPr lang="ko-KR" sz="9700" b="false" i="false" u="none" strike="noStrike" spc="-300">
                <a:solidFill>
                  <a:srgbClr val="FFFFFF"/>
                </a:solidFill>
                <a:ea typeface="LINE Seed Sans KR Thin"/>
              </a:rPr>
              <a:t>발병</a:t>
            </a:r>
            <a:r>
              <a:rPr lang="en-US" sz="9700" b="false" i="false" u="none" strike="noStrike" spc="-300">
                <a:solidFill>
                  <a:srgbClr val="FFFFFF"/>
                </a:solidFill>
                <a:latin typeface="LINE Seed Sans KR Thin"/>
              </a:rPr>
              <a:t> </a:t>
            </a:r>
            <a:r>
              <a:rPr lang="ko-KR" sz="9700" b="false" i="false" u="none" strike="noStrike" spc="-300">
                <a:solidFill>
                  <a:srgbClr val="FFFFFF"/>
                </a:solidFill>
                <a:ea typeface="LINE Seed Sans KR Thin"/>
              </a:rPr>
              <a:t>예측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800" y="495300"/>
            <a:ext cx="194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LINE Seed Sans KR Regular"/>
              </a:rPr>
              <a:t>PRESENTATION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939800" y="9080500"/>
            <a:ext cx="1193800" cy="38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63700" y="8077200"/>
            <a:ext cx="27432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  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지도교수</a:t>
            </a: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 :   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송길태</a:t>
            </a:r>
          </a:p>
          <a:p>
            <a:pPr algn="l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201824604 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최지광</a:t>
            </a:r>
          </a:p>
          <a:p>
            <a:pPr algn="l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201924493 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서진욱</a:t>
            </a:r>
          </a:p>
          <a:p>
            <a:pPr algn="l" lvl="0">
              <a:lnSpc>
                <a:spcPct val="12035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201924496 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송민재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D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32500" y="1168400"/>
            <a:ext cx="6210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0" b="true" i="false" u="none" strike="noStrike" spc="-200">
                <a:solidFill>
                  <a:srgbClr val="FFFFFF"/>
                </a:solidFill>
                <a:latin typeface="LINE Seed Sans KR Regular"/>
              </a:rPr>
              <a:t>6. </a:t>
            </a:r>
            <a:r>
              <a:rPr lang="ko-KR" sz="8000" b="true" i="false" u="none" strike="noStrike" spc="-200">
                <a:solidFill>
                  <a:srgbClr val="FFFFFF"/>
                </a:solidFill>
                <a:ea typeface="LINE Seed Sans KR Regular"/>
              </a:rPr>
              <a:t>주요</a:t>
            </a:r>
            <a:r>
              <a:rPr lang="en-US" sz="8000" b="true" i="false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true" i="false" u="none" strike="noStrike" spc="-200">
                <a:solidFill>
                  <a:srgbClr val="FFFFFF"/>
                </a:solidFill>
                <a:ea typeface="LINE Seed Sans KR Regular"/>
              </a:rPr>
              <a:t>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22800" y="9677400"/>
            <a:ext cx="660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LINE Seed Sans KR Bold"/>
              </a:rPr>
              <a:t>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800" y="495300"/>
            <a:ext cx="3340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LINE Seed Sans KR Regular"/>
              </a:rPr>
              <a:t>MAJOR SCHEDULE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0"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0"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0"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-711200"/>
            <a:ext cx="1473200" cy="1473200"/>
          </a:xfrm>
          <a:prstGeom prst="rect">
            <a:avLst/>
          </a:prstGeom>
        </p:spPr>
      </p:pic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52500" y="3517900"/>
          <a:ext cx="16205200" cy="5816600"/>
        </p:xfrm>
        <a:graphic>
          <a:graphicData uri="http://schemas.openxmlformats.org/drawingml/2006/table">
            <a:tbl>
              <a:tblPr/>
              <a:tblGrid>
                <a:gridCol w="2298700"/>
                <a:gridCol w="2336800"/>
                <a:gridCol w="2311400"/>
                <a:gridCol w="2311400"/>
                <a:gridCol w="2311400"/>
                <a:gridCol w="2311400"/>
                <a:gridCol w="2311400"/>
              </a:tblGrid>
              <a:tr h="723900"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LINE Seed Sans KR Regular"/>
                        </a:rPr>
                        <a:t>5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LINE Seed Sans KR Regular"/>
                        </a:rPr>
                        <a:t>월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LINE Seed Sans KR Regular"/>
                        </a:rPr>
                        <a:t>6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LINE Seed Sans KR Regular"/>
                        </a:rPr>
                        <a:t>월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LINE Seed Sans KR Regular"/>
                        </a:rPr>
                        <a:t>7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LINE Seed Sans KR Regular"/>
                        </a:rPr>
                        <a:t>월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LINE Seed Sans KR Regular"/>
                        </a:rPr>
                        <a:t>8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LINE Seed Sans KR Regular"/>
                        </a:rPr>
                        <a:t>월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LINE Seed Sans KR Regular"/>
                        </a:rPr>
                        <a:t>9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LINE Seed Sans KR Regular"/>
                        </a:rPr>
                        <a:t>월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FFFFFF"/>
                          </a:solidFill>
                          <a:latin typeface="LINE Seed Sans KR Regular"/>
                        </a:rPr>
                        <a:t>10</a:t>
                      </a:r>
                      <a:r>
                        <a:rPr lang="ko-KR" sz="2000" b="false" i="false" u="none" strike="noStrike">
                          <a:solidFill>
                            <a:srgbClr val="FFFFFF"/>
                          </a:solidFill>
                          <a:ea typeface="LINE Seed Sans KR Regular"/>
                        </a:rPr>
                        <a:t>월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D0DAF5"/>
                          </a:solidFill>
                          <a:latin typeface="LINE Seed Sans KR Regular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D0DAF5"/>
                          </a:solidFill>
                          <a:latin typeface="LINE Seed Sans KR Regular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D0DAF5"/>
                          </a:solidFill>
                          <a:latin typeface="LINE Seed Sans KR Regular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D0DAF5"/>
                          </a:solidFill>
                          <a:latin typeface="LINE Seed Sans KR Regular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D0DAF5"/>
                          </a:solidFill>
                          <a:latin typeface="LINE Seed Sans KR Regular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D0DAF5"/>
                          </a:solidFill>
                          <a:latin typeface="LINE Seed Sans KR Regular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8300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D0DAF5"/>
                          </a:solidFill>
                          <a:latin typeface="LINE Seed Sans KR Regular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cPr anchor="ctr" marL="19050" marT="19050" marR="19050" marB="19050">
                    <a:lnL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434" cmpd="sng" algn="ctr" cap="flat">
                      <a:solidFill>
                        <a:srgbClr val="D0DA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62600" y="5118100"/>
            <a:ext cx="3937000" cy="41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71000" y="5105400"/>
            <a:ext cx="444500" cy="444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816600" y="5194300"/>
            <a:ext cx="3479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데이터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전처리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,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딥러닝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모델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선택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886700" y="5854700"/>
            <a:ext cx="4432300" cy="419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0" y="5842000"/>
            <a:ext cx="444500" cy="444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6743700" y="5651500"/>
            <a:ext cx="5016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                                 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모델</a:t>
            </a: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성능</a:t>
            </a: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구현</a:t>
            </a: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,  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중간</a:t>
            </a: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보고서</a:t>
            </a: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작성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436100" y="6578600"/>
            <a:ext cx="3937000" cy="419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44500" y="6565900"/>
            <a:ext cx="444500" cy="444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474200" y="6642100"/>
            <a:ext cx="3594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   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최종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딥러닝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모델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결정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, XAI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구현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77600" y="7302500"/>
            <a:ext cx="3162300" cy="419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22400" y="7277100"/>
            <a:ext cx="444500" cy="444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366500" y="7366000"/>
            <a:ext cx="2743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암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발병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예측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서비스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개발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09500" y="8026400"/>
            <a:ext cx="3937000" cy="419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217900" y="8026400"/>
            <a:ext cx="444500" cy="444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2382500" y="7823200"/>
            <a:ext cx="3619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             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서비스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배포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,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최종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보고서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작성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33600" y="8750300"/>
            <a:ext cx="2146300" cy="419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725900" y="8737600"/>
            <a:ext cx="444500" cy="4445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4808200" y="8813800"/>
            <a:ext cx="1879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포스터</a:t>
            </a:r>
            <a:r>
              <a:rPr lang="en-US" sz="18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LINE Seed Sans KR Regular"/>
              </a:rPr>
              <a:t>작성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263900" y="4381500"/>
            <a:ext cx="2209800" cy="419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118100" y="4381500"/>
            <a:ext cx="444500" cy="4445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2565400" y="4483100"/>
            <a:ext cx="2755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                 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주제</a:t>
            </a:r>
            <a:r>
              <a:rPr lang="en-US" sz="1800" b="fals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334D74"/>
                </a:solidFill>
                <a:ea typeface="LINE Seed Sans KR Regular"/>
              </a:rPr>
              <a:t>선정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D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-1003300" y="8572500"/>
            <a:ext cx="33655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27200" y="8572500"/>
            <a:ext cx="3390900" cy="339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56400" y="0"/>
            <a:ext cx="115443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39800" y="1536700"/>
            <a:ext cx="49022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-200">
                <a:solidFill>
                  <a:srgbClr val="FFFFFF"/>
                </a:solidFill>
                <a:ea typeface="LINE Seed Sans KR Regular"/>
              </a:rPr>
              <a:t>목차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12300" y="1549400"/>
            <a:ext cx="6083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과제</a:t>
            </a:r>
            <a:r>
              <a:rPr lang="en-US" sz="3200" b="tru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목표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8420100" y="1409700"/>
            <a:ext cx="850900" cy="850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09000" y="1612900"/>
            <a:ext cx="698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34D74"/>
                </a:solidFill>
                <a:latin typeface="LINE Seed Sans KR Regular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2300" y="2908300"/>
            <a:ext cx="6083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과제</a:t>
            </a:r>
            <a:r>
              <a:rPr lang="en-US" sz="3200" b="tru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배경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8420100" y="2768600"/>
            <a:ext cx="850900" cy="850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8509000" y="2971800"/>
            <a:ext cx="698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34D74"/>
                </a:solidFill>
                <a:latin typeface="LINE Seed Sans KR Regular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37700" y="3492500"/>
            <a:ext cx="67437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표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형식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데이터에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대한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딥러닝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모델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성능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향상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25000" y="4279900"/>
            <a:ext cx="6083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과제</a:t>
            </a:r>
            <a:r>
              <a:rPr lang="en-US" sz="3200" b="tru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내용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8420100" y="4152900"/>
            <a:ext cx="850900" cy="850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8509000" y="4356100"/>
            <a:ext cx="698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34D74"/>
                </a:solidFill>
                <a:latin typeface="LINE Seed Sans KR Regular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7700" y="4864100"/>
            <a:ext cx="67437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딥러닝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모델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및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웹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서비스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개발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8420100" y="5511800"/>
            <a:ext cx="850900" cy="850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509000" y="5715000"/>
            <a:ext cx="698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34D74"/>
                </a:solidFill>
                <a:latin typeface="LINE Seed Sans KR Regular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50400" y="6235700"/>
            <a:ext cx="67437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결과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분석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및</a:t>
            </a:r>
            <a:r>
              <a:rPr lang="en-US" sz="1600" b="false" i="false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시각화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50400" y="6985000"/>
            <a:ext cx="6083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결론</a:t>
            </a:r>
            <a:r>
              <a:rPr lang="en-US" sz="3200" b="tru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및</a:t>
            </a:r>
            <a:r>
              <a:rPr lang="en-US" sz="3200" b="tru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향후</a:t>
            </a:r>
            <a:r>
              <a:rPr lang="en-US" sz="3200" b="tru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연구방향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8420100" y="6883400"/>
            <a:ext cx="850900" cy="850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509000" y="7073900"/>
            <a:ext cx="698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34D74"/>
                </a:solidFill>
                <a:latin typeface="LINE Seed Sans KR Regular"/>
              </a:rPr>
              <a:t>05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8420100" y="8255000"/>
            <a:ext cx="850900" cy="8509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521700" y="8458200"/>
            <a:ext cx="6985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334D74"/>
                </a:solidFill>
                <a:latin typeface="LINE Seed Sans KR Regular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322800" y="9677400"/>
            <a:ext cx="660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4D74"/>
                </a:solidFill>
                <a:latin typeface="LINE Seed Sans KR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39800" y="495300"/>
            <a:ext cx="194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LINE Seed Sans KR Regular"/>
              </a:rPr>
              <a:t>CONTENT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75800" y="5651500"/>
            <a:ext cx="6083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결과</a:t>
            </a:r>
            <a:r>
              <a:rPr lang="en-US" sz="3200" b="tru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분석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63100" y="8343900"/>
            <a:ext cx="60833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주요</a:t>
            </a:r>
            <a:r>
              <a:rPr lang="en-US" sz="3200" b="true" i="false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true" i="false" u="none" strike="noStrike">
                <a:solidFill>
                  <a:srgbClr val="334D74"/>
                </a:solidFill>
                <a:ea typeface="LINE Seed Sans KR Regular"/>
              </a:rPr>
              <a:t>일정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D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032500" y="1168400"/>
            <a:ext cx="6210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0" b="true" i="false" u="none" strike="noStrike" spc="-200">
                <a:solidFill>
                  <a:srgbClr val="FFFFFF"/>
                </a:solidFill>
                <a:latin typeface="LINE Seed Sans KR Regular"/>
              </a:rPr>
              <a:t>1. </a:t>
            </a:r>
            <a:r>
              <a:rPr lang="ko-KR" sz="8000" b="true" i="false" u="none" strike="noStrike" spc="-200">
                <a:solidFill>
                  <a:srgbClr val="FFFFFF"/>
                </a:solidFill>
                <a:ea typeface="LINE Seed Sans KR Regular"/>
              </a:rPr>
              <a:t>과제</a:t>
            </a:r>
            <a:r>
              <a:rPr lang="en-US" sz="8000" b="true" i="false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true" i="false" u="none" strike="noStrike" spc="-200">
                <a:solidFill>
                  <a:srgbClr val="FFFFFF"/>
                </a:solidFill>
                <a:ea typeface="LINE Seed Sans KR Regular"/>
              </a:rPr>
              <a:t>목표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22800" y="9677400"/>
            <a:ext cx="660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LINE Seed Sans KR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800" y="495300"/>
            <a:ext cx="3340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LINE Seed Sans KR Regular"/>
              </a:rPr>
              <a:t>PROJECT GOALS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91300" y="3962400"/>
            <a:ext cx="5168900" cy="5168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756400" y="4140200"/>
            <a:ext cx="4851400" cy="4851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972300" y="6235700"/>
            <a:ext cx="44069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8500" b="false" i="false" u="none" strike="noStrike" spc="-300">
                <a:solidFill>
                  <a:srgbClr val="334D74"/>
                </a:solidFill>
                <a:latin typeface="LINE Seed Sans KR Thin"/>
              </a:rPr>
              <a:t>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000" y="5664200"/>
            <a:ext cx="40767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2800" b="false" i="false" u="none" strike="noStrike" spc="-100">
                <a:solidFill>
                  <a:srgbClr val="334D74"/>
                </a:solidFill>
                <a:latin typeface="LINE Seed Sans KR Bold"/>
              </a:rPr>
              <a:t>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4800" y="4432300"/>
            <a:ext cx="4229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표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형식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데이터에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대한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 </a:t>
            </a:r>
          </a:p>
          <a:p>
            <a:pPr algn="r" lvl="0">
              <a:lnSpc>
                <a:spcPct val="99600"/>
              </a:lnSpc>
            </a:pP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딥러닝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모델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성능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향상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18200" y="4508500"/>
            <a:ext cx="749300" cy="749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969000" y="4648200"/>
            <a:ext cx="635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 spc="-100">
                <a:solidFill>
                  <a:srgbClr val="334D74"/>
                </a:solidFill>
                <a:latin typeface="LINE Seed Sans KR Regular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77700" y="7366000"/>
            <a:ext cx="43815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암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예측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모델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개발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및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서비스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76900" y="7251700"/>
            <a:ext cx="749300" cy="749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740400" y="7391400"/>
            <a:ext cx="635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 spc="-100">
                <a:solidFill>
                  <a:srgbClr val="334D74"/>
                </a:solidFill>
                <a:latin typeface="LINE Seed Sans KR Regular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85700" y="4445000"/>
            <a:ext cx="4508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 Explainable AI(SHAP)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를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통한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  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결과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해석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71300" y="4508500"/>
            <a:ext cx="749300" cy="749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1734800" y="4648200"/>
            <a:ext cx="635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 spc="-100">
                <a:solidFill>
                  <a:srgbClr val="334D74"/>
                </a:solidFill>
                <a:latin typeface="LINE Seed Sans KR Regular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44800" y="7366000"/>
            <a:ext cx="4191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시각화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및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 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자료</a:t>
            </a:r>
            <a:r>
              <a:rPr lang="en-US" sz="2700" b="false" i="false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700" b="false" i="false" u="sng" strike="noStrike">
                <a:solidFill>
                  <a:srgbClr val="FFFFFF"/>
                </a:solidFill>
                <a:ea typeface="LINE Seed Sans KR Regular"/>
              </a:rPr>
              <a:t>분석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12600" y="7251700"/>
            <a:ext cx="749300" cy="7493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976100" y="7404100"/>
            <a:ext cx="635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900" b="false" i="false" u="none" strike="noStrike" spc="-100">
                <a:solidFill>
                  <a:srgbClr val="334D74"/>
                </a:solidFill>
                <a:latin typeface="LINE Seed Sans KR Regular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D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0"/>
            <a:ext cx="183134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0"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322800" y="9677400"/>
            <a:ext cx="660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LINE Seed Sans KR Bold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800" y="889000"/>
            <a:ext cx="6210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true" i="false" u="none" strike="noStrike" spc="-200">
                <a:solidFill>
                  <a:srgbClr val="334D74"/>
                </a:solidFill>
                <a:latin typeface="LINE Seed Sans KR Regular"/>
              </a:rPr>
              <a:t>2. </a:t>
            </a:r>
            <a:r>
              <a:rPr lang="ko-KR" sz="8000" b="true" i="false" u="none" strike="noStrike" spc="-200">
                <a:solidFill>
                  <a:srgbClr val="334D74"/>
                </a:solidFill>
                <a:ea typeface="LINE Seed Sans KR Regular"/>
              </a:rPr>
              <a:t>과제</a:t>
            </a:r>
            <a:r>
              <a:rPr lang="en-US" sz="8000" b="true" i="false" u="none" strike="noStrike" spc="-2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8000" b="true" i="false" u="none" strike="noStrike" spc="-200">
                <a:solidFill>
                  <a:srgbClr val="334D74"/>
                </a:solidFill>
                <a:ea typeface="LINE Seed Sans KR Regular"/>
              </a:rPr>
              <a:t>배경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3441700"/>
            <a:ext cx="7607300" cy="5702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3187700"/>
            <a:ext cx="7747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71600" y="4787900"/>
            <a:ext cx="6489700" cy="4089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71600" y="3886200"/>
            <a:ext cx="5791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 spc="-100">
                <a:solidFill>
                  <a:srgbClr val="FFFFFF"/>
                </a:solidFill>
                <a:latin typeface="LINE Seed Sans KR Regular"/>
              </a:rPr>
              <a:t>SAINT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8800" y="5486400"/>
            <a:ext cx="5613400" cy="248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표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형식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데이터는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다수의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DISCRETE, CONTINUOUS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분포를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가지는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FEATURE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의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연관성을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위치정보에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의존하지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않고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찾아야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하는데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이러한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표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형식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데이터를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위해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특화된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모델이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SAINT(SELF-ATTENTION AND INTERSAMPLE ATTENTION TRANSFORMER)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라고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할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수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false" i="false" u="none" strike="noStrike" spc="-100">
                <a:solidFill>
                  <a:srgbClr val="334D74"/>
                </a:solidFill>
                <a:ea typeface="LINE Seed Sans KR Regular"/>
              </a:rPr>
              <a:t>있다</a:t>
            </a: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385300" y="3441700"/>
            <a:ext cx="7645400" cy="5702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86900" y="3225800"/>
            <a:ext cx="838200" cy="495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77400" y="4787900"/>
            <a:ext cx="7124700" cy="4102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677400" y="3873500"/>
            <a:ext cx="5791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FFFFFF"/>
                </a:solidFill>
                <a:ea typeface="LINE Seed Sans KR Regular"/>
              </a:rPr>
              <a:t>기술</a:t>
            </a:r>
            <a:r>
              <a:rPr lang="en-US" sz="3000" b="false" i="false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false" i="false" u="none" strike="noStrike" spc="-100">
                <a:solidFill>
                  <a:srgbClr val="FFFFFF"/>
                </a:solidFill>
                <a:ea typeface="LINE Seed Sans KR Regular"/>
              </a:rPr>
              <a:t>스택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52100" y="5207000"/>
            <a:ext cx="5613400" cy="323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AutoNum type="arabicPeriod" startAt="1"/>
            </a:pPr>
            <a:r>
              <a:rPr lang="en-US" sz="2000" b="false" i="false" u="none" strike="noStrike" spc="-100">
                <a:solidFill>
                  <a:srgbClr val="334D74"/>
                </a:solidFill>
                <a:latin typeface="LINE Seed Sans KR Regular"/>
              </a:rPr>
              <a:t>DJANGO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4D74"/>
                </a:solidFill>
                <a:latin typeface="LINE Seed Sans KR Regular"/>
              </a:rPr>
              <a:t>2. NGINX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4D74"/>
                </a:solidFill>
                <a:latin typeface="LINE Seed Sans KR Regular"/>
              </a:rPr>
              <a:t>3. GUNICORN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4D74"/>
                </a:solidFill>
                <a:latin typeface="LINE Seed Sans KR Regular"/>
              </a:rPr>
              <a:t>4. DOCKER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34D74"/>
                </a:solidFill>
                <a:latin typeface="LINE Seed Sans KR Regular"/>
              </a:rPr>
              <a:t>5. AWS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9800" y="495300"/>
            <a:ext cx="4343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334D74"/>
                </a:solidFill>
                <a:latin typeface="LINE Seed Sans KR Regular"/>
              </a:rPr>
              <a:t>PROJECT BACKGROUND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1300" y="3479800"/>
            <a:ext cx="8585200" cy="727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22300" y="1206500"/>
            <a:ext cx="6350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50300" y="0"/>
            <a:ext cx="10071100" cy="836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042400" y="1943100"/>
            <a:ext cx="8940800" cy="4737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65200" y="1549400"/>
            <a:ext cx="6210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true" i="false" u="none" strike="noStrike" spc="-200">
                <a:solidFill>
                  <a:srgbClr val="334D74"/>
                </a:solidFill>
                <a:latin typeface="LINE Seed Sans KR Regular"/>
              </a:rPr>
              <a:t>3. </a:t>
            </a:r>
            <a:r>
              <a:rPr lang="ko-KR" sz="8000" b="true" i="false" u="none" strike="noStrike" spc="-200">
                <a:solidFill>
                  <a:srgbClr val="334D74"/>
                </a:solidFill>
                <a:ea typeface="LINE Seed Sans KR Regular"/>
              </a:rPr>
              <a:t>과제</a:t>
            </a:r>
            <a:r>
              <a:rPr lang="en-US" sz="8000" b="true" i="false" u="none" strike="noStrike" spc="-2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8000" b="true" i="false" u="none" strike="noStrike" spc="-200">
                <a:solidFill>
                  <a:srgbClr val="334D74"/>
                </a:solidFill>
                <a:ea typeface="LINE Seed Sans KR Regular"/>
              </a:rPr>
              <a:t>내용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900" y="3187700"/>
            <a:ext cx="4508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딥러닝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모델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및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웹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서비스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개발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51400" y="9652000"/>
            <a:ext cx="39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4D74"/>
                </a:solidFill>
                <a:latin typeface="LINE Seed Sans KR 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800" y="495300"/>
            <a:ext cx="4343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334D74"/>
                </a:solidFill>
                <a:latin typeface="LINE Seed Sans KR Regular"/>
              </a:rPr>
              <a:t>PROJECT 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23500" y="774700"/>
            <a:ext cx="61849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3600" b="false" i="false" u="none" strike="noStrike" spc="-100">
                <a:solidFill>
                  <a:srgbClr val="FFFFFF"/>
                </a:solidFill>
                <a:ea typeface="LINE Seed Sans KR Regular"/>
              </a:rPr>
              <a:t>웹</a:t>
            </a:r>
            <a:r>
              <a:rPr lang="en-US" sz="3600" b="false" i="false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600" b="false" i="false" u="none" strike="noStrike" spc="-100">
                <a:solidFill>
                  <a:srgbClr val="FFFFFF"/>
                </a:solidFill>
                <a:ea typeface="LINE Seed Sans KR Regular"/>
              </a:rPr>
              <a:t>서비스</a:t>
            </a:r>
            <a:r>
              <a:rPr lang="en-US" sz="3600" b="false" i="false" u="none" strike="noStrike" spc="-100">
                <a:solidFill>
                  <a:srgbClr val="FFFFFF"/>
                </a:solidFill>
                <a:latin typeface="LINE Seed Sans KR Regular"/>
              </a:rPr>
              <a:t>  </a:t>
            </a:r>
            <a:r>
              <a:rPr lang="ko-KR" sz="3600" b="false" i="false" u="none" strike="noStrike" spc="-100">
                <a:solidFill>
                  <a:srgbClr val="FFFFFF"/>
                </a:solidFill>
                <a:ea typeface="LINE Seed Sans KR Regular"/>
              </a:rPr>
              <a:t>구조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57400" y="4432300"/>
            <a:ext cx="41783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3900" b="false" i="false" u="none" strike="noStrike" spc="-100">
                <a:solidFill>
                  <a:srgbClr val="FFFFFF"/>
                </a:solidFill>
                <a:ea typeface="LINE Seed Sans KR Regular"/>
              </a:rPr>
              <a:t>딥러닝</a:t>
            </a:r>
            <a:r>
              <a:rPr lang="en-US" sz="3900" b="false" i="false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900" b="false" i="false" u="none" strike="noStrike" spc="-100">
                <a:solidFill>
                  <a:srgbClr val="FFFFFF"/>
                </a:solidFill>
                <a:ea typeface="LINE Seed Sans KR Regular"/>
              </a:rPr>
              <a:t>모델</a:t>
            </a:r>
            <a:r>
              <a:rPr lang="en-US" sz="3900" b="false" i="false" u="none" strike="noStrike" spc="-100">
                <a:solidFill>
                  <a:srgbClr val="FFFFFF"/>
                </a:solidFill>
                <a:latin typeface="LINE Seed Sans KR Regular"/>
              </a:rPr>
              <a:t>(SHAP)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9400" y="6235700"/>
            <a:ext cx="56134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 SHAP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은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딥러닝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모델의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해석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가능성을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크게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향상하는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강력한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도구이다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.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이를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통해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모델의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예측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결과를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이해하고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,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모델을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개선하거나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신뢰도를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평가하는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데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도움을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줄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.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또한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SHAP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은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어떤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FEATURE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나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FEATURE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그룹이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예측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결과에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가장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큰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영향을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주는지를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도출해낼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수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2000" b="false" i="false" u="none" strike="noStrike">
                <a:solidFill>
                  <a:srgbClr val="FFFFFF"/>
                </a:solidFill>
                <a:ea typeface="LINE Seed Sans KR Regular"/>
              </a:rPr>
              <a:t>있다</a:t>
            </a:r>
            <a:r>
              <a:rPr lang="en-US" sz="2000" b="false" i="false" u="none" strike="noStrike">
                <a:solidFill>
                  <a:srgbClr val="FFFFFF"/>
                </a:solidFill>
                <a:latin typeface="LINE Seed Sans KR Regular"/>
              </a:rPr>
              <a:t>.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425700"/>
            <a:ext cx="8585200" cy="727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8600" y="4610100"/>
            <a:ext cx="6172200" cy="345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21800" y="2273300"/>
            <a:ext cx="8585200" cy="727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39400" y="4610100"/>
            <a:ext cx="6172200" cy="3378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77900" y="1117600"/>
            <a:ext cx="6210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true" i="false" u="none" strike="noStrike" spc="-200">
                <a:solidFill>
                  <a:srgbClr val="334D74"/>
                </a:solidFill>
                <a:latin typeface="LINE Seed Sans KR Regular"/>
              </a:rPr>
              <a:t>4. </a:t>
            </a:r>
            <a:r>
              <a:rPr lang="ko-KR" sz="8000" b="true" i="false" u="none" strike="noStrike" spc="-200">
                <a:solidFill>
                  <a:srgbClr val="334D74"/>
                </a:solidFill>
                <a:ea typeface="LINE Seed Sans KR Regular"/>
              </a:rPr>
              <a:t>결과</a:t>
            </a:r>
            <a:r>
              <a:rPr lang="en-US" sz="8000" b="true" i="false" u="none" strike="noStrike" spc="-2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8000" b="true" i="false" u="none" strike="noStrike" spc="-200">
                <a:solidFill>
                  <a:srgbClr val="334D74"/>
                </a:solidFill>
                <a:ea typeface="LINE Seed Sans KR Regular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7900" y="2476500"/>
            <a:ext cx="4508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결과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분석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및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시각화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22800" y="9677400"/>
            <a:ext cx="660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4D74"/>
                </a:solidFill>
                <a:latin typeface="LINE Seed Sans KR Bold"/>
              </a:rPr>
              <a:t>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800" y="495300"/>
            <a:ext cx="4343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334D74"/>
                </a:solidFill>
                <a:latin typeface="LINE Seed Sans KR Regular"/>
              </a:rPr>
              <a:t>RESULT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8500" y="3276600"/>
            <a:ext cx="49403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4600" b="false" i="false" u="none" strike="noStrike" spc="-100">
                <a:solidFill>
                  <a:srgbClr val="FFFFFF"/>
                </a:solidFill>
                <a:latin typeface="LINE Seed Sans KR Regular"/>
              </a:rPr>
              <a:t>BAR </a:t>
            </a:r>
            <a:r>
              <a:rPr lang="ko-KR" sz="4600" b="false" i="false" u="none" strike="noStrike" spc="-100">
                <a:solidFill>
                  <a:srgbClr val="FFFFFF"/>
                </a:solidFill>
                <a:ea typeface="LINE Seed Sans KR Regular"/>
              </a:rPr>
              <a:t>그래프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6300" y="3276600"/>
            <a:ext cx="49403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600" b="false" i="false" u="none" strike="noStrike" spc="-100">
                <a:solidFill>
                  <a:srgbClr val="FFFFFF"/>
                </a:solidFill>
                <a:ea typeface="LINE Seed Sans KR Regular"/>
              </a:rPr>
              <a:t>점</a:t>
            </a:r>
            <a:r>
              <a:rPr lang="en-US" sz="4600" b="false" i="false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4600" b="false" i="false" u="none" strike="noStrike" spc="-100">
                <a:solidFill>
                  <a:srgbClr val="FFFFFF"/>
                </a:solidFill>
                <a:ea typeface="LINE Seed Sans KR Regular"/>
              </a:rPr>
              <a:t>그래프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4300" y="2628900"/>
            <a:ext cx="15748000" cy="7086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57500" y="6718300"/>
            <a:ext cx="4813300" cy="2501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0" y="6718300"/>
            <a:ext cx="5372100" cy="250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85400" y="3670300"/>
            <a:ext cx="5334000" cy="271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57500" y="3670300"/>
            <a:ext cx="4813300" cy="2781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77900" y="1117600"/>
            <a:ext cx="6210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true" i="false" u="none" strike="noStrike" spc="-200">
                <a:solidFill>
                  <a:srgbClr val="334D74"/>
                </a:solidFill>
                <a:latin typeface="LINE Seed Sans KR Regular"/>
              </a:rPr>
              <a:t>4. </a:t>
            </a:r>
            <a:r>
              <a:rPr lang="ko-KR" sz="8000" b="true" i="false" u="none" strike="noStrike" spc="-200">
                <a:solidFill>
                  <a:srgbClr val="334D74"/>
                </a:solidFill>
                <a:ea typeface="LINE Seed Sans KR Regular"/>
              </a:rPr>
              <a:t>결과</a:t>
            </a:r>
            <a:r>
              <a:rPr lang="en-US" sz="8000" b="true" i="false" u="none" strike="noStrike" spc="-2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8000" b="true" i="false" u="none" strike="noStrike" spc="-200">
                <a:solidFill>
                  <a:srgbClr val="334D74"/>
                </a:solidFill>
                <a:ea typeface="LINE Seed Sans KR Regular"/>
              </a:rPr>
              <a:t>분석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900" y="2476500"/>
            <a:ext cx="4508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결과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분석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및</a:t>
            </a:r>
            <a:r>
              <a:rPr lang="en-US" sz="1600" b="false" i="false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600" b="false" i="false" u="none" strike="noStrike">
                <a:solidFill>
                  <a:srgbClr val="91A5C3"/>
                </a:solidFill>
                <a:ea typeface="LINE Seed Sans KR Regular"/>
              </a:rPr>
              <a:t>시각화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800" y="495300"/>
            <a:ext cx="43434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334D74"/>
                </a:solidFill>
                <a:latin typeface="LINE Seed Sans KR Regular"/>
              </a:rPr>
              <a:t>RESULT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67500" y="2755900"/>
            <a:ext cx="49403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4600" b="false" i="false" u="none" strike="noStrike" spc="-100">
                <a:solidFill>
                  <a:srgbClr val="FFFFFF"/>
                </a:solidFill>
                <a:ea typeface="LINE Seed Sans KR Regular"/>
              </a:rPr>
              <a:t>웹</a:t>
            </a:r>
            <a:r>
              <a:rPr lang="en-US" sz="4600" b="false" i="false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4600" b="false" i="false" u="none" strike="noStrike" spc="-100">
                <a:solidFill>
                  <a:srgbClr val="FFFFFF"/>
                </a:solidFill>
                <a:ea typeface="LINE Seed Sans KR Regular"/>
              </a:rPr>
              <a:t>서비스</a:t>
            </a:r>
            <a:r>
              <a:rPr lang="en-US" sz="4600" b="false" i="false" u="none" strike="noStrike" spc="-100">
                <a:solidFill>
                  <a:srgbClr val="FFFFFF"/>
                </a:solidFill>
                <a:latin typeface="LINE Seed Sans KR Regular"/>
              </a:rPr>
              <a:t>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22800" y="9677400"/>
            <a:ext cx="660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4D74"/>
                </a:solidFill>
                <a:latin typeface="LINE Seed Sans KR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D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0"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" y="3492500"/>
            <a:ext cx="15798800" cy="584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rot="0">
            <a:off x="1358900" y="3467100"/>
            <a:ext cx="15798800" cy="1193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032500" y="1168400"/>
            <a:ext cx="6210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000" b="true" i="false" u="none" strike="noStrike" spc="-200">
                <a:solidFill>
                  <a:srgbClr val="FFFFFF"/>
                </a:solidFill>
                <a:latin typeface="LINE Seed Sans KR Regular"/>
              </a:rPr>
              <a:t>5. </a:t>
            </a:r>
            <a:r>
              <a:rPr lang="ko-KR" sz="8000" b="true" i="false" u="none" strike="noStrike" spc="-200">
                <a:solidFill>
                  <a:srgbClr val="FFFFFF"/>
                </a:solidFill>
                <a:ea typeface="LINE Seed Sans KR Regular"/>
              </a:rPr>
              <a:t>결론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9800" y="495300"/>
            <a:ext cx="3340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LINE Seed Sans KR Regular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9500" y="3797300"/>
            <a:ext cx="14109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SAINT </a:t>
            </a:r>
            <a:r>
              <a:rPr lang="ko-KR" sz="3500" b="false" i="false" u="none" strike="noStrike">
                <a:solidFill>
                  <a:srgbClr val="334D74"/>
                </a:solidFill>
                <a:ea typeface="Pretendard Medium"/>
              </a:rPr>
              <a:t>기반의</a:t>
            </a: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 SHAP </a:t>
            </a:r>
            <a:r>
              <a:rPr lang="ko-KR" sz="3500" b="false" i="false" u="none" strike="noStrike">
                <a:solidFill>
                  <a:srgbClr val="334D74"/>
                </a:solidFill>
                <a:ea typeface="Pretendard Medium"/>
              </a:rPr>
              <a:t>모델은</a:t>
            </a: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34D74"/>
                </a:solidFill>
                <a:ea typeface="Pretendard Medium"/>
              </a:rPr>
              <a:t>표</a:t>
            </a: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34D74"/>
                </a:solidFill>
                <a:ea typeface="Pretendard Medium"/>
              </a:rPr>
              <a:t>형식</a:t>
            </a: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34D74"/>
                </a:solidFill>
                <a:ea typeface="Pretendard Medium"/>
              </a:rPr>
              <a:t>데이터에서</a:t>
            </a: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34D74"/>
                </a:solidFill>
                <a:ea typeface="Pretendard Medium"/>
              </a:rPr>
              <a:t>좋은</a:t>
            </a: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34D74"/>
                </a:solidFill>
                <a:ea typeface="Pretendard Medium"/>
              </a:rPr>
              <a:t>예측</a:t>
            </a: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34D74"/>
                </a:solidFill>
                <a:ea typeface="Pretendard Medium"/>
              </a:rPr>
              <a:t>결과를</a:t>
            </a: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334D74"/>
                </a:solidFill>
                <a:ea typeface="Pretendard Medium"/>
              </a:rPr>
              <a:t>보여주었다</a:t>
            </a:r>
            <a:r>
              <a:rPr lang="en-US" sz="3500" b="false" i="false" u="none" strike="noStrike">
                <a:solidFill>
                  <a:srgbClr val="334D74"/>
                </a:solidFill>
                <a:latin typeface="Pretendard Medium"/>
              </a:rPr>
              <a:t>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65900" y="5372100"/>
            <a:ext cx="1117600" cy="111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0" y="5410200"/>
            <a:ext cx="1117600" cy="1117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74300" y="6413500"/>
            <a:ext cx="5435600" cy="182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SHAP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의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강점은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모델의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신뢰성을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높이고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모델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결정에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설명력을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제공하는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것이다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.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이에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따라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SAINT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모델의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예측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결과를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더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잘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이해하고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feature importance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도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도출할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수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.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32100" y="5613400"/>
            <a:ext cx="3632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3700" b="false" i="false" u="none" strike="noStrike" spc="-100">
                <a:solidFill>
                  <a:srgbClr val="173460"/>
                </a:solidFill>
                <a:latin typeface="LINE Seed Sans KR Regular"/>
              </a:rPr>
              <a:t>CONCLUSION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22800" y="9677400"/>
            <a:ext cx="660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LINE Seed Sans KR Bold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87600" y="6413500"/>
            <a:ext cx="5435600" cy="220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표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형식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데이터를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다룰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때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딥러닝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모델은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머신러닝에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비해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성능이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낮게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나오는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경우가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.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이는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딥러닝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모델이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이미지나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텍스트와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같은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비정형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데이터를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다루는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데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최적화되어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있기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때문이다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.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하지만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본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연구에서는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이를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극복하기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위해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하이퍼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파라미터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최적화에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집중했고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이를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통해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딥러닝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모델의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성능을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개선할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수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LINE Seed Sans KR Regular"/>
              </a:rPr>
              <a:t>있었다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LINE Seed Sans KR Regular"/>
              </a:rPr>
              <a:t>.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25100" y="5588000"/>
            <a:ext cx="3632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en-US" sz="3700" b="false" i="false" u="none" strike="noStrike" spc="-100">
                <a:solidFill>
                  <a:srgbClr val="173460"/>
                </a:solidFill>
                <a:latin typeface="LINE Seed Sans KR Regular"/>
              </a:rPr>
              <a:t>CONCLUSION 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34D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3568700"/>
            <a:ext cx="18300700" cy="671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0"/>
            <a:ext cx="482600" cy="736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322800" y="9677400"/>
            <a:ext cx="584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34D74"/>
                </a:solidFill>
                <a:latin typeface="LINE Seed Sans KR Bold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100" y="1549400"/>
            <a:ext cx="6210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 spc="-200">
                <a:solidFill>
                  <a:srgbClr val="FFFFFF"/>
                </a:solidFill>
                <a:ea typeface="LINE Seed Sans KR Regular"/>
              </a:rPr>
              <a:t>향후</a:t>
            </a:r>
            <a:r>
              <a:rPr lang="en-US" sz="8000" b="false" i="false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false" i="false" u="none" strike="noStrike" spc="-200">
                <a:solidFill>
                  <a:srgbClr val="FFFFFF"/>
                </a:solidFill>
                <a:ea typeface="LINE Seed Sans KR Regular"/>
              </a:rPr>
              <a:t>연구</a:t>
            </a:r>
            <a:r>
              <a:rPr lang="en-US" sz="8000" b="false" i="false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false" i="false" u="none" strike="noStrike" spc="-200">
                <a:solidFill>
                  <a:srgbClr val="FFFFFF"/>
                </a:solidFill>
                <a:ea typeface="LINE Seed Sans KR Regular"/>
              </a:rPr>
              <a:t>방향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800" y="444500"/>
            <a:ext cx="5397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LINE Seed Sans KR Regular"/>
              </a:rPr>
              <a:t>FUTURE RESEARCH DIRECTION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534400" y="6159500"/>
            <a:ext cx="12065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560000">
            <a:off x="3492500" y="5486400"/>
            <a:ext cx="42291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500000">
            <a:off x="10629900" y="5549900"/>
            <a:ext cx="4318000" cy="25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959600" y="1358900"/>
            <a:ext cx="4406900" cy="4406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99300" y="3276600"/>
            <a:ext cx="40894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7500" b="false" i="false" u="none" strike="noStrike" spc="-300">
                <a:solidFill>
                  <a:srgbClr val="334D74"/>
                </a:solidFill>
                <a:latin typeface="LINE Seed Sans KR Thin"/>
              </a:rPr>
              <a:t>Direction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42200" y="2768600"/>
            <a:ext cx="3479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7149"/>
              </a:lnSpc>
            </a:pPr>
            <a:r>
              <a:rPr lang="en-US" sz="2400" b="false" i="false" u="sng" strike="noStrike">
                <a:solidFill>
                  <a:srgbClr val="334D74"/>
                </a:solidFill>
                <a:latin typeface="LINE Seed Sans KR Bold"/>
              </a:rPr>
              <a:t>Future Research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6553200"/>
            <a:ext cx="4838700" cy="2870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85900" y="7302500"/>
            <a:ext cx="42545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sng" strike="noStrike" spc="-100">
                <a:solidFill>
                  <a:srgbClr val="FFFFFF"/>
                </a:solidFill>
                <a:ea typeface="LINE Seed Sans KR Regular"/>
              </a:rPr>
              <a:t>연구</a:t>
            </a:r>
            <a:r>
              <a:rPr lang="en-US" sz="3800" b="false" i="false" u="sng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false" i="false" u="sng" strike="noStrike" spc="-100">
                <a:solidFill>
                  <a:srgbClr val="FFFFFF"/>
                </a:solidFill>
                <a:ea typeface="LINE Seed Sans KR Regular"/>
              </a:rPr>
              <a:t>방향</a:t>
            </a:r>
            <a:r>
              <a:rPr lang="en-US" sz="3800" b="false" i="false" u="sng" strike="noStrike" spc="-100">
                <a:solidFill>
                  <a:srgbClr val="FFFFFF"/>
                </a:solidFill>
                <a:latin typeface="LINE Seed Sans KR Regular"/>
              </a:rPr>
              <a:t> 1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90900" y="6311900"/>
            <a:ext cx="444500" cy="444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01800" y="8420100"/>
            <a:ext cx="3911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더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풍부한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데이터셋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구하기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43700" y="6553200"/>
            <a:ext cx="4826000" cy="2882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150100" y="7378700"/>
            <a:ext cx="3987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sng" strike="noStrike" spc="-100">
                <a:solidFill>
                  <a:srgbClr val="FFFFFF"/>
                </a:solidFill>
                <a:ea typeface="LINE Seed Sans KR Regular"/>
              </a:rPr>
              <a:t>연구</a:t>
            </a:r>
            <a:r>
              <a:rPr lang="en-US" sz="3800" b="false" i="false" u="sng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false" i="false" u="sng" strike="noStrike" spc="-100">
                <a:solidFill>
                  <a:srgbClr val="FFFFFF"/>
                </a:solidFill>
                <a:ea typeface="LINE Seed Sans KR Regular"/>
              </a:rPr>
              <a:t>방향</a:t>
            </a:r>
            <a:r>
              <a:rPr lang="en-US" sz="3800" b="false" i="false" u="sng" strike="noStrike" spc="-100">
                <a:solidFill>
                  <a:srgbClr val="FFFFFF"/>
                </a:solidFill>
                <a:latin typeface="LINE Seed Sans KR Regular"/>
              </a:rPr>
              <a:t> 2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15400" y="6324600"/>
            <a:ext cx="444500" cy="444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175500" y="8432800"/>
            <a:ext cx="3911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암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발병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확률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예측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서비스의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기능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확장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42800" y="6540500"/>
            <a:ext cx="4838700" cy="28829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725400" y="7378700"/>
            <a:ext cx="3987800" cy="67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sng" strike="noStrike" spc="-100">
                <a:solidFill>
                  <a:srgbClr val="FFFFFF"/>
                </a:solidFill>
                <a:ea typeface="LINE Seed Sans KR Regular"/>
              </a:rPr>
              <a:t>연구</a:t>
            </a:r>
            <a:r>
              <a:rPr lang="en-US" sz="3800" b="false" i="false" u="sng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false" i="false" u="sng" strike="noStrike" spc="-100">
                <a:solidFill>
                  <a:srgbClr val="FFFFFF"/>
                </a:solidFill>
                <a:ea typeface="LINE Seed Sans KR Regular"/>
              </a:rPr>
              <a:t>방향</a:t>
            </a:r>
            <a:r>
              <a:rPr lang="en-US" sz="3800" b="false" i="false" u="sng" strike="noStrike" spc="-100">
                <a:solidFill>
                  <a:srgbClr val="FFFFFF"/>
                </a:solidFill>
                <a:latin typeface="LINE Seed Sans KR Regular"/>
              </a:rPr>
              <a:t> 3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528800" y="6324600"/>
            <a:ext cx="444500" cy="444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>
            <a:alphaModFix amt="66000"/>
          </a:blip>
          <a:stretch>
            <a:fillRect/>
          </a:stretch>
        </p:blipFill>
        <p:spPr>
          <a:xfrm rot="0">
            <a:off x="10744200" y="2209800"/>
            <a:ext cx="7493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11557000" y="1981200"/>
            <a:ext cx="266700" cy="266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2776200" y="8267700"/>
            <a:ext cx="39116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정형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데이터에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대한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딥러닝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성능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향상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및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새로운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모델</a:t>
            </a:r>
            <a:r>
              <a:rPr lang="en-US" sz="1800" b="false" i="false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false" i="false" u="none" strike="noStrike">
                <a:solidFill>
                  <a:srgbClr val="D0DAF5"/>
                </a:solidFill>
                <a:ea typeface="LINE Seed Sans KR Regular"/>
              </a:rPr>
              <a:t>구현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